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6" r:id="rId14"/>
    <p:sldId id="277" r:id="rId15"/>
    <p:sldId id="270" r:id="rId16"/>
    <p:sldId id="271" r:id="rId17"/>
    <p:sldId id="272" r:id="rId18"/>
    <p:sldId id="273" r:id="rId19"/>
    <p:sldId id="274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09AD6-E7EE-4C48-9CEE-9750C6945549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327A8-95BB-4CBF-9B0D-1FD0158D12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49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27C68-DB52-480B-AE0E-0C8E12584A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A8EA-DF70-4A90-A4DB-CE537D7597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80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178B-A12D-47F0-BCE8-035F1F576B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5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D06-2C7E-4304-B7D3-E519990278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1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292439-6A3E-40A1-8F94-3307016755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0476BF-DD56-4C71-AF05-46AC81113DE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34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E176CF-BB6B-49C1-9D2F-F4CD5D4267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F73CC4-9983-469E-952B-549AC1BBD79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5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D3DE-66CF-4729-A0D0-56B5743AE4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E65E-5C8C-43CD-9381-83A2AA9F9D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1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1A37-6088-450B-A6A1-832687A5E6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BE96-279B-41DD-AE90-BBF276DFA3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9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44F2-236C-4C0A-8ED2-9BDA0B16D3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2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90CE-9BC1-4437-BA97-989564A171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3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362A-412A-4547-9C69-B795E7099D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85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689B-13CE-4CA8-94B2-8A9CB5A31B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2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2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1CC8-2D07-47E2-BE93-02CBD2533C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6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.in/imgres?imgurl=http://www.similima.com/Rep60_files/image004.jpg&amp;imgrefurl=http://www.similima.com/Rep60.html&amp;usg=__v0KNv9Xn7F9uOZ13kjNs-VY3RAw=&amp;h=199&amp;w=511&amp;sz=29&amp;hl=en&amp;start=2&amp;um=1&amp;itbs=1&amp;tbnid=21NcqeQyOQJbyM:&amp;tbnh=51&amp;tbnw=131&amp;prev=/images?q=%22CARD+REPERTORY%22&amp;um=1&amp;hl=en&amp;sa=N&amp;gbv=2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.in/imgres?imgurl=http://www.similima.com/Rep60_files/image002.jpg&amp;imgrefurl=http://www.similima.com/Rep60.html&amp;usg=__OlpjxHZZQTYXHp0_Kg-BT-QqoHE=&amp;h=190&amp;w=475&amp;sz=21&amp;hl=en&amp;start=5&amp;um=1&amp;itbs=1&amp;tbnid=uAHZKNab8fFHQM:&amp;tbnh=52&amp;tbnw=129&amp;prev=/images?q=%22CARD+REPERTORY%22&amp;um=1&amp;hl=en&amp;sa=N&amp;gbv=2&amp;tbs=isch: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in/imgres?imgurl=http://www.similima.com/book90_files/image008.jpg&amp;imgrefurl=http://www.similima.com/book90.html&amp;usg=__7SXknTRwnSukir3CUV7Gf62di6I=&amp;h=204&amp;w=444&amp;sz=23&amp;hl=en&amp;start=4&amp;um=1&amp;itbs=1&amp;tbnid=F5-Ur1eX98gibM:&amp;tbnh=58&amp;tbnw=127&amp;prev=/images?q=%22CARD+REPERTORY%22&amp;um=1&amp;hl=en&amp;sa=N&amp;gbv=2&amp;tbs=isch:1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3116"/>
            <a:ext cx="7772400" cy="1920875"/>
          </a:xfrm>
        </p:spPr>
        <p:txBody>
          <a:bodyPr>
            <a:noAutofit/>
          </a:bodyPr>
          <a:lstStyle/>
          <a:p>
            <a:r>
              <a:rPr lang="en-US" sz="7200" b="1" i="1" dirty="0">
                <a:latin typeface="Times New Roman" pitchFamily="18" charset="0"/>
                <a:cs typeface="Times New Roman" pitchFamily="18" charset="0"/>
              </a:rPr>
              <a:t>CARD REPERTORY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"/>
          <p:cNvSpPr txBox="1">
            <a:spLocks noGrp="1"/>
          </p:cNvSpPr>
          <p:nvPr>
            <p:ph type="subTitle" idx="1"/>
          </p:nvPr>
        </p:nvSpPr>
        <p:spPr>
          <a:xfrm>
            <a:off x="3491880" y="4797152"/>
            <a:ext cx="6400800" cy="136652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V. SATHISH KUMAR, M.D (</a:t>
            </a:r>
            <a:r>
              <a:rPr lang="en-US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 and Professor, Department of Repertory</a:t>
            </a:r>
          </a:p>
          <a:p>
            <a:r>
              <a:rPr lang="en-US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Sarada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Krishna Homoeopathic Medical College</a:t>
            </a:r>
          </a:p>
          <a:p>
            <a:r>
              <a:rPr lang="en-US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Kulasekharam</a:t>
            </a:r>
            <a:endParaRPr lang="en-IN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19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93" name="Group 41"/>
          <p:cNvGraphicFramePr>
            <a:graphicFrameLocks noGrp="1"/>
          </p:cNvGraphicFramePr>
          <p:nvPr>
            <p:ph/>
          </p:nvPr>
        </p:nvGraphicFramePr>
        <p:xfrm>
          <a:off x="381000" y="1295400"/>
          <a:ext cx="8229600" cy="4724401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HOMOEO CARD DECK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A. B. Patwardhan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1245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Master cards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S. S. Adi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SPIRO-Shankar Prasad Integrated Rotary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Shankar Prasad Roy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Synoptic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V. R. Khanaj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09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/>
          <a:lstStyle/>
          <a:p>
            <a:r>
              <a:rPr lang="en-US" sz="4800" b="1" u="sng" dirty="0" smtClean="0">
                <a:effectLst/>
                <a:latin typeface="Times New Roman" pitchFamily="18" charset="0"/>
                <a:cs typeface="Times New Roman" pitchFamily="18" charset="0"/>
              </a:rPr>
              <a:t>METHOD OF WORKING</a:t>
            </a:r>
            <a:endParaRPr lang="en-US" sz="48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Bases of finding out similar remedy by using Card Repertory are based on punch system.</a:t>
            </a: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It is a system of visual sorting of data.</a:t>
            </a: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It helps physician by reducing the work of </a:t>
            </a:r>
            <a:r>
              <a:rPr lang="en-US" sz="3600" b="1" dirty="0" err="1">
                <a:effectLst/>
                <a:latin typeface="Times New Roman" pitchFamily="18" charset="0"/>
                <a:cs typeface="Times New Roman" pitchFamily="18" charset="0"/>
              </a:rPr>
              <a:t>repertorization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Card Repertory is mainly useful in cases where there are strong generals and weak particulars symptoms.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78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After analysis and evaluation of symptoms according to the repertory used select few more characteristics, peculiar symptoms of the patients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n-US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Convert those in to rubrics according to card repertory used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Find out the code number of rubrics and cards from “Card Box.”</a:t>
            </a:r>
          </a:p>
          <a:p>
            <a:pPr algn="just">
              <a:lnSpc>
                <a:spcPct val="9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Arrange the cards according to their grades and method used for repertorization.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73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Then match the punch and corners of the Cards to see the holes to get Similimum against light.</a:t>
            </a:r>
          </a:p>
          <a:p>
            <a:pPr algn="just">
              <a:lnSpc>
                <a:spcPct val="90000"/>
              </a:lnSpc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From which hole light is clearly passing that will be remedial code number and from which hole light is partially passing that will be another group of remedies.</a:t>
            </a:r>
          </a:p>
          <a:p>
            <a:pPr algn="just">
              <a:lnSpc>
                <a:spcPct val="90000"/>
              </a:lnSpc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40369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If in a case no hole is clearly seen, in such cases note down the most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transilluminant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code number of remedy and study MM to prescribe most suitable remedy.</a:t>
            </a:r>
          </a:p>
          <a:p>
            <a:pPr algn="just">
              <a:lnSpc>
                <a:spcPct val="9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concept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transilluminant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code is not applicable to each and every card repertory.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/>
          <a:lstStyle/>
          <a:p>
            <a:r>
              <a:rPr lang="en-US" sz="4800" b="1" u="sng" dirty="0" smtClean="0">
                <a:effectLst/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sz="48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endParaRPr lang="en-US" sz="3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3400" b="1" dirty="0" smtClean="0">
                <a:effectLst/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400" b="1" dirty="0">
                <a:effectLst/>
                <a:latin typeface="Times New Roman" pitchFamily="18" charset="0"/>
                <a:cs typeface="Times New Roman" pitchFamily="18" charset="0"/>
              </a:rPr>
              <a:t>is less time consuming method, one can repertories with in few minutes by handling cards.</a:t>
            </a:r>
          </a:p>
          <a:p>
            <a:pPr algn="just">
              <a:lnSpc>
                <a:spcPct val="80000"/>
              </a:lnSpc>
            </a:pPr>
            <a:r>
              <a:rPr lang="en-US" sz="3400" b="1" dirty="0">
                <a:effectLst/>
                <a:latin typeface="Times New Roman" pitchFamily="18" charset="0"/>
                <a:cs typeface="Times New Roman" pitchFamily="18" charset="0"/>
              </a:rPr>
              <a:t>It gives nearly similar remedy in short </a:t>
            </a:r>
            <a:r>
              <a:rPr lang="en-US" sz="3400" b="1" dirty="0" smtClean="0">
                <a:effectLst/>
                <a:latin typeface="Times New Roman" pitchFamily="18" charset="0"/>
                <a:cs typeface="Times New Roman" pitchFamily="18" charset="0"/>
              </a:rPr>
              <a:t>time.</a:t>
            </a:r>
            <a:endParaRPr lang="en-US" sz="34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sz="3400" b="1" dirty="0">
                <a:effectLst/>
                <a:latin typeface="Times New Roman" pitchFamily="18" charset="0"/>
                <a:cs typeface="Times New Roman" pitchFamily="18" charset="0"/>
              </a:rPr>
              <a:t>It helps to know other related remedies by exact matching.</a:t>
            </a:r>
          </a:p>
          <a:p>
            <a:pPr algn="just">
              <a:lnSpc>
                <a:spcPct val="80000"/>
              </a:lnSpc>
            </a:pPr>
            <a:r>
              <a:rPr lang="en-US" sz="3400" b="1" dirty="0">
                <a:effectLst/>
                <a:latin typeface="Times New Roman" pitchFamily="18" charset="0"/>
                <a:cs typeface="Times New Roman" pitchFamily="18" charset="0"/>
              </a:rPr>
              <a:t>It is less laborious than that of actual paper and ink repertorization.</a:t>
            </a:r>
          </a:p>
          <a:p>
            <a:pPr algn="just">
              <a:lnSpc>
                <a:spcPct val="80000"/>
              </a:lnSpc>
            </a:pPr>
            <a:r>
              <a:rPr lang="en-US" sz="3400" b="1" dirty="0">
                <a:effectLst/>
                <a:latin typeface="Times New Roman" pitchFamily="18" charset="0"/>
                <a:cs typeface="Times New Roman" pitchFamily="18" charset="0"/>
              </a:rPr>
              <a:t>It reduces the eyestrain by reducing the work of </a:t>
            </a:r>
            <a:r>
              <a:rPr lang="en-US" sz="3400" b="1" dirty="0" smtClean="0">
                <a:effectLst/>
                <a:latin typeface="Times New Roman" pitchFamily="18" charset="0"/>
                <a:cs typeface="Times New Roman" pitchFamily="18" charset="0"/>
              </a:rPr>
              <a:t>repertorization. </a:t>
            </a:r>
            <a:endParaRPr lang="en-US" sz="3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81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/>
          <a:lstStyle/>
          <a:p>
            <a:r>
              <a:rPr lang="en-US" sz="4800" b="1" u="sng" dirty="0" smtClean="0">
                <a:effectLst/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sz="48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few no. of remedies are listed on the cards so chances of missing </a:t>
            </a:r>
            <a:r>
              <a:rPr lang="en-US" sz="3600" b="1" dirty="0" err="1">
                <a:effectLst/>
                <a:latin typeface="Times New Roman" pitchFamily="18" charset="0"/>
                <a:cs typeface="Times New Roman" pitchFamily="18" charset="0"/>
              </a:rPr>
              <a:t>similimum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There are many symptoms found in actual practice but in card repertory few no. of rubrics are present.</a:t>
            </a: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Grades of medicines are not on the cards so if any one wants to grade he should refer it in book repertory.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09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If the selected number of rubrics is many there is problem of blockage so that there is possibility of indicating other group of remedies.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In some card repertories, grading of remedy is totally neglected.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There are repertories like </a:t>
            </a:r>
            <a:r>
              <a:rPr lang="en-US" sz="3800" b="1" dirty="0" err="1">
                <a:effectLst/>
                <a:latin typeface="Times New Roman" pitchFamily="18" charset="0"/>
                <a:cs typeface="Times New Roman" pitchFamily="18" charset="0"/>
              </a:rPr>
              <a:t>Jugal</a:t>
            </a: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/>
                <a:latin typeface="Times New Roman" pitchFamily="18" charset="0"/>
                <a:cs typeface="Times New Roman" pitchFamily="18" charset="0"/>
              </a:rPr>
              <a:t>Kishore</a:t>
            </a: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 which is big in size so difficult to carry at bedside.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099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Boger says that cards are not seen as an end-all substitute for a more detailed repertory.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Cases with typical symptoms may not have corresponding cards.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Other limitation in general for repertories is, unless symptoms are properly evaluated and analyzed, it is futile attempt to use repertories in finding the </a:t>
            </a:r>
            <a:r>
              <a:rPr lang="en-US" sz="3800" b="1" dirty="0" err="1">
                <a:effectLst/>
                <a:latin typeface="Times New Roman" pitchFamily="18" charset="0"/>
                <a:cs typeface="Times New Roman" pitchFamily="18" charset="0"/>
              </a:rPr>
              <a:t>similimum</a:t>
            </a: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13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With the advent of computers, cards have taken a backstage.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Always </a:t>
            </a:r>
            <a:r>
              <a:rPr lang="en-US" sz="3800" b="1" dirty="0" err="1">
                <a:effectLst/>
                <a:latin typeface="Times New Roman" pitchFamily="18" charset="0"/>
                <a:cs typeface="Times New Roman" pitchFamily="18" charset="0"/>
              </a:rPr>
              <a:t>polychrest</a:t>
            </a: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 remedies only come in final result.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Some rubrics are combined to form one, which is not always acceptable. For Ex. Fear of robbers and fear of darkness are combined.</a:t>
            </a:r>
          </a:p>
          <a:p>
            <a:pPr algn="just">
              <a:lnSpc>
                <a:spcPct val="90000"/>
              </a:lnSpc>
            </a:pPr>
            <a:r>
              <a:rPr lang="en-US" sz="3800" b="1" dirty="0">
                <a:effectLst/>
                <a:latin typeface="Times New Roman" pitchFamily="18" charset="0"/>
                <a:cs typeface="Times New Roman" pitchFamily="18" charset="0"/>
              </a:rPr>
              <a:t>Rubrics &amp; sub-rubrics are not well represented.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8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8604"/>
            <a:ext cx="8229600" cy="59721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err="1">
                <a:effectLst/>
                <a:latin typeface="Times New Roman" pitchFamily="18" charset="0"/>
                <a:cs typeface="Times New Roman" pitchFamily="18" charset="0"/>
              </a:rPr>
              <a:t>Boenninghausen’s</a:t>
            </a: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 repertory of </a:t>
            </a:r>
            <a:r>
              <a:rPr lang="en-US" b="1" dirty="0" err="1">
                <a:effectLst/>
                <a:latin typeface="Times New Roman" pitchFamily="18" charset="0"/>
                <a:cs typeface="Times New Roman" pitchFamily="18" charset="0"/>
              </a:rPr>
              <a:t>Antipsoric</a:t>
            </a: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 Remedies started the era of repertories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Even though the repertories were aimed at minimizing the </a:t>
            </a:r>
            <a:r>
              <a:rPr lang="en-US" b="1" dirty="0" err="1">
                <a:effectLst/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 for finding the </a:t>
            </a:r>
            <a:r>
              <a:rPr lang="en-US" b="1" dirty="0" err="1">
                <a:effectLst/>
                <a:latin typeface="Times New Roman" pitchFamily="18" charset="0"/>
                <a:cs typeface="Times New Roman" pitchFamily="18" charset="0"/>
              </a:rPr>
              <a:t>similimum</a:t>
            </a: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, however in a case with lot of symptoms it was a matter of hours to find remedy with the repertories in a plain paper method.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fact made dread to many for not to use repertories.</a:t>
            </a:r>
          </a:p>
          <a:p>
            <a:pPr>
              <a:lnSpc>
                <a:spcPct val="90000"/>
              </a:lnSpc>
            </a:pP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25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Achyuthan’s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Card Index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Kishore’s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Card Repertory</a:t>
            </a:r>
          </a:p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Sankaran’s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Card Repertory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reference to repertories for homoeopathic students-Dr. SIJU .P.V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Essentials of repertorisation-Dr.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SHASHI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KANT TIWARI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>
              <a:solidFill>
                <a:srgbClr val="0000CC"/>
              </a:solidFill>
            </a:endParaRPr>
          </a:p>
        </p:txBody>
      </p:sp>
      <p:sp>
        <p:nvSpPr>
          <p:cNvPr id="54279" name="WordArt 1031"/>
          <p:cNvSpPr>
            <a:spLocks noChangeArrowheads="1" noChangeShapeType="1" noTextEdit="1"/>
          </p:cNvSpPr>
          <p:nvPr/>
        </p:nvSpPr>
        <p:spPr bwMode="auto">
          <a:xfrm>
            <a:off x="0" y="2286000"/>
            <a:ext cx="91440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rgbClr val="868686"/>
                  </a:outerShdw>
                </a:effectLst>
                <a:latin typeface="Impact"/>
              </a:rPr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Later</a:t>
            </a:r>
            <a:r>
              <a:rPr lang="en-US" b="1" dirty="0">
                <a:effectLst/>
                <a:latin typeface="Times New Roman" pitchFamily="18" charset="0"/>
                <a:cs typeface="Times New Roman" pitchFamily="18" charset="0"/>
              </a:rPr>
              <a:t>, shortcut methods were adopted to solve this problem like elimination method and thumb index method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was at this time that many pioneers started to contemplate on idea of putting most commonly used general symptoms and particular symptoms on a piece of paper so that when a particular case came with symptoms corresponding to the paper, it would be easier to just arrange them in systematic manner and to know the remedy running through them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8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This would save lot of time as well as </a:t>
            </a:r>
            <a:r>
              <a:rPr lang="en-US" sz="3600" b="1" dirty="0" err="1">
                <a:effectLst/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 of doing paper work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The first work done in this direction was by Dr. W. J. Guernsey, which was based on </a:t>
            </a:r>
            <a:r>
              <a:rPr lang="en-US" sz="3600" b="1" dirty="0" err="1">
                <a:effectLst/>
                <a:latin typeface="Times New Roman" pitchFamily="18" charset="0"/>
                <a:cs typeface="Times New Roman" pitchFamily="18" charset="0"/>
              </a:rPr>
              <a:t>BTPB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Card repertory is a system of visual sorting which help the physician by eliminating the necessity of writing out the rubrics and remedies against them.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8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3600" b="1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0" y="12700"/>
            <a:ext cx="9144000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000" b="1" u="sng">
                <a:solidFill>
                  <a:prstClr val="black"/>
                </a:solidFill>
                <a:latin typeface="Arial" charset="0"/>
              </a:rPr>
              <a:t>Different Cards</a:t>
            </a:r>
          </a:p>
        </p:txBody>
      </p:sp>
      <p:pic>
        <p:nvPicPr>
          <p:cNvPr id="32772" name="Picture 5" descr="image00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19200"/>
            <a:ext cx="31242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9" descr="image00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048000"/>
            <a:ext cx="3124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11" descr="image0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5029200"/>
            <a:ext cx="320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13" descr="Rep6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8200" y="1447800"/>
            <a:ext cx="4068763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15" descr="Rep6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4114800"/>
            <a:ext cx="429736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8" name="Rectangle 24"/>
          <p:cNvSpPr>
            <a:spLocks noGrp="1" noRot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HISTORICAL EVOLUTION OF CARD REPERTORIES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effectLst/>
              </a:rPr>
              <a:t>	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b="1">
              <a:effectLst/>
            </a:endParaRPr>
          </a:p>
        </p:txBody>
      </p:sp>
      <p:graphicFrame>
        <p:nvGraphicFramePr>
          <p:cNvPr id="16505" name="Group 121"/>
          <p:cNvGraphicFramePr>
            <a:graphicFrameLocks noGrp="1"/>
          </p:cNvGraphicFramePr>
          <p:nvPr>
            <p:ph sz="half" idx="2"/>
          </p:nvPr>
        </p:nvGraphicFramePr>
        <p:xfrm>
          <a:off x="214282" y="1571612"/>
          <a:ext cx="8610600" cy="491947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Year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Publishing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Name of the Cards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Author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No. of 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No. of Cards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25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1889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Guernsey’s Boenninghausen slips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W. J. Guernsey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2467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8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Allen’s Boenninghausen’s slip by improving Guernsey’s cards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H. C. Allen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99" name="Group 167"/>
          <p:cNvGraphicFramePr>
            <a:graphicFrameLocks noGrp="1"/>
          </p:cNvGraphicFramePr>
          <p:nvPr>
            <p:ph/>
          </p:nvPr>
        </p:nvGraphicFramePr>
        <p:xfrm>
          <a:off x="457200" y="685800"/>
          <a:ext cx="8229600" cy="5769293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Punched card Repertory – based on Kent’s Repertory – Incomplete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Margaret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Tyler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Loosely punched Card Repertory – based on Kent’s generals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Welch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Houston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The Symptom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Richard 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6460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The general Analysis – published by Roy &amp; Company, Mumbai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C. M. Boger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Achyuthan’s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Card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Achyuthan K.K.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78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63" name="Group 59"/>
          <p:cNvGraphicFramePr>
            <a:graphicFrameLocks noGrp="1"/>
          </p:cNvGraphicFramePr>
          <p:nvPr>
            <p:ph/>
          </p:nvPr>
        </p:nvGraphicFramePr>
        <p:xfrm>
          <a:off x="304800" y="533400"/>
          <a:ext cx="8229600" cy="594677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Practical Homoeopathic Repertory in colored and Perforated cards - Gradation of 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Marcos Jimenez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Broussalian’s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Card Repertory – based on Kent’s Repertory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George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Broussalian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1861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9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Spindle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J. G. Weiss &amp; Dr. R. H. Farley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Attempted but not published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Young &amp; Dr. Pulford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17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2" name="Group 64"/>
          <p:cNvGraphicFramePr>
            <a:graphicFrameLocks noGrp="1"/>
          </p:cNvGraphicFramePr>
          <p:nvPr>
            <p:ph/>
          </p:nvPr>
        </p:nvGraphicFramePr>
        <p:xfrm>
          <a:off x="304800" y="228600"/>
          <a:ext cx="8229600" cy="6250624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Prepared card Repertory, which was a modified form of Boger’s card Repertory but not published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L. D. Dhawale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Sankaran’s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P. Sankaran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Kishore’s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Jugal Kishore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B. S. Hatta’s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Dr. B. S. Hatta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Sharma’s Card Repertory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Shashi Mohan Sharma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SARADA KRISHNA HOMOEOPATHIC MEDICAL COLLEGE, DEPT OF REPERTORY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079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1250</Words>
  <Application>Microsoft Office PowerPoint</Application>
  <PresentationFormat>On-screen Show (4:3)</PresentationFormat>
  <Paragraphs>199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Garamond</vt:lpstr>
      <vt:lpstr>Impact</vt:lpstr>
      <vt:lpstr>Times New Roman</vt:lpstr>
      <vt:lpstr>Wingdings</vt:lpstr>
      <vt:lpstr>1_Office Theme</vt:lpstr>
      <vt:lpstr>CARD REPERTORY</vt:lpstr>
      <vt:lpstr>PowerPoint Presentation</vt:lpstr>
      <vt:lpstr>PowerPoint Presentation</vt:lpstr>
      <vt:lpstr>PowerPoint Presentation</vt:lpstr>
      <vt:lpstr>PowerPoint Presentation</vt:lpstr>
      <vt:lpstr>HISTORICAL EVOLUTION OF CARD REPERTORIES</vt:lpstr>
      <vt:lpstr>PowerPoint Presentation</vt:lpstr>
      <vt:lpstr>PowerPoint Presentation</vt:lpstr>
      <vt:lpstr>PowerPoint Presentation</vt:lpstr>
      <vt:lpstr>PowerPoint Presentation</vt:lpstr>
      <vt:lpstr>METHOD OF WORKING</vt:lpstr>
      <vt:lpstr>PowerPoint Presentation</vt:lpstr>
      <vt:lpstr>PowerPoint Presentation</vt:lpstr>
      <vt:lpstr>PowerPoint Presentation</vt:lpstr>
      <vt:lpstr>ADVANTAGES</vt:lpstr>
      <vt:lpstr>DISADVANTAGES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 REPERTORY</dc:title>
  <dc:creator>me</dc:creator>
  <cp:lastModifiedBy>Lib Lab One</cp:lastModifiedBy>
  <cp:revision>11</cp:revision>
  <dcterms:created xsi:type="dcterms:W3CDTF">2006-08-16T00:00:00Z</dcterms:created>
  <dcterms:modified xsi:type="dcterms:W3CDTF">2020-11-24T11:19:35Z</dcterms:modified>
</cp:coreProperties>
</file>